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83" r:id="rId3"/>
    <p:sldId id="562" r:id="rId5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31D44"/>
    <a:srgbClr val="C80003"/>
    <a:srgbClr val="0C5E02"/>
    <a:srgbClr val="7DA85E"/>
    <a:srgbClr val="FEA634"/>
    <a:srgbClr val="485EB2"/>
    <a:srgbClr val="A653B2"/>
    <a:srgbClr val="82211C"/>
    <a:srgbClr val="1C5D9B"/>
    <a:srgbClr val="F1F1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583"/>
  </p:normalViewPr>
  <p:slideViewPr>
    <p:cSldViewPr>
      <p:cViewPr>
        <p:scale>
          <a:sx n="149" d="100"/>
          <a:sy n="149" d="100"/>
        </p:scale>
        <p:origin x="560" y="176"/>
      </p:cViewPr>
      <p:guideLst>
        <p:guide orient="horz" pos="1602"/>
        <p:guide pos="290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D1ED5F-AB97-47B5-9F7B-ACDF41A6E0F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036312-6A05-4643-B813-780AEBCA544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 userDrawn="1"/>
        </p:nvCxnSpPr>
        <p:spPr>
          <a:xfrm>
            <a:off x="434414" y="667289"/>
            <a:ext cx="828092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611560" y="0"/>
            <a:ext cx="792088" cy="771550"/>
          </a:xfrm>
          <a:prstGeom prst="rect">
            <a:avLst/>
          </a:prstGeom>
          <a:solidFill>
            <a:srgbClr val="00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标题占位符 1"/>
          <p:cNvSpPr>
            <a:spLocks noGrp="1"/>
          </p:cNvSpPr>
          <p:nvPr>
            <p:ph type="title" hasCustomPrompt="1"/>
          </p:nvPr>
        </p:nvSpPr>
        <p:spPr>
          <a:xfrm>
            <a:off x="1609328" y="123479"/>
            <a:ext cx="7211144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altLang="zh-CN" dirty="0"/>
              <a:t>1.0 </a:t>
            </a:r>
            <a:r>
              <a:rPr lang="zh-CN" altLang="en-US" dirty="0"/>
              <a:t>请输入标题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9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9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9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9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0"/>
          <p:cNvSpPr txBox="1"/>
          <p:nvPr/>
        </p:nvSpPr>
        <p:spPr>
          <a:xfrm>
            <a:off x="440368" y="134526"/>
            <a:ext cx="2776855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C5D9B"/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rPr>
              <a:t>1</a:t>
            </a:r>
            <a:r>
              <a:rPr lang="en-US" altLang="en-US" sz="2000" dirty="0">
                <a:solidFill>
                  <a:srgbClr val="1C5D9B"/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rPr>
              <a:t>. </a:t>
            </a:r>
            <a:r>
              <a:rPr lang="zh-CN" sz="2000" dirty="0">
                <a:solidFill>
                  <a:srgbClr val="1C5D9B"/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rPr>
              <a:t>团支部毕业年份标注</a:t>
            </a:r>
            <a:endParaRPr lang="zh-CN" sz="2000" dirty="0">
              <a:solidFill>
                <a:srgbClr val="1C5D9B"/>
              </a:solidFill>
              <a:latin typeface="微软雅黑" pitchFamily="34" charset="-122"/>
              <a:ea typeface="微软雅黑" pitchFamily="34" charset="-122"/>
              <a:cs typeface="微软雅黑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25475" y="3682365"/>
            <a:ext cx="785177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华文中宋" panose="02010600040101010101" charset="-122"/>
                <a:ea typeface="华文中宋" panose="02010600040101010101" charset="-122"/>
              </a:rPr>
              <a:t>1. </a:t>
            </a:r>
            <a:r>
              <a:rPr lang="zh-CN" altLang="en-US" sz="1200" dirty="0">
                <a:latin typeface="华文中宋" panose="02010600040101010101" charset="-122"/>
                <a:ea typeface="华文中宋" panose="02010600040101010101" charset="-122"/>
              </a:rPr>
              <a:t>此项操作用于确认</a:t>
            </a:r>
            <a:r>
              <a:rPr lang="en-US" altLang="zh-CN" sz="1200" dirty="0">
                <a:latin typeface="华文中宋" panose="02010600040101010101" charset="-122"/>
                <a:ea typeface="华文中宋" panose="02010600040101010101" charset="-122"/>
              </a:rPr>
              <a:t>“</a:t>
            </a:r>
            <a:r>
              <a:rPr lang="zh-CN" altLang="en-US" sz="1200" dirty="0">
                <a:latin typeface="华文中宋" panose="02010600040101010101" charset="-122"/>
                <a:ea typeface="华文中宋" panose="02010600040101010101" charset="-122"/>
              </a:rPr>
              <a:t>学社衔接</a:t>
            </a:r>
            <a:r>
              <a:rPr lang="en-US" altLang="zh-CN" sz="1200" dirty="0">
                <a:latin typeface="华文中宋" panose="02010600040101010101" charset="-122"/>
                <a:ea typeface="华文中宋" panose="02010600040101010101" charset="-122"/>
              </a:rPr>
              <a:t>”</a:t>
            </a:r>
            <a:r>
              <a:rPr lang="zh-CN" altLang="en-US" sz="1200" dirty="0">
                <a:latin typeface="华文中宋" panose="02010600040101010101" charset="-122"/>
                <a:ea typeface="华文中宋" panose="02010600040101010101" charset="-122"/>
              </a:rPr>
              <a:t>工作的考核基数</a:t>
            </a:r>
            <a:endParaRPr lang="zh-CN" altLang="en-US" sz="1200" dirty="0">
              <a:latin typeface="华文中宋" panose="02010600040101010101" charset="-122"/>
              <a:ea typeface="华文中宋" panose="02010600040101010101" charset="-122"/>
            </a:endParaRPr>
          </a:p>
          <a:p>
            <a:r>
              <a:rPr lang="en-US" altLang="zh-CN" sz="1200" dirty="0">
                <a:latin typeface="华文中宋" panose="02010600040101010101" charset="-122"/>
                <a:ea typeface="华文中宋" panose="02010600040101010101" charset="-122"/>
              </a:rPr>
              <a:t>2. </a:t>
            </a:r>
            <a:r>
              <a:rPr lang="zh-CN" sz="1200" dirty="0">
                <a:latin typeface="华文中宋" panose="02010600040101010101" charset="-122"/>
                <a:ea typeface="华文中宋" panose="02010600040101010101" charset="-122"/>
              </a:rPr>
              <a:t>高校支部有此项操作权限（</a:t>
            </a:r>
            <a:r>
              <a:rPr lang="zh-CN" sz="1200" dirty="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</a:rPr>
              <a:t>如高校支部发现没有此权限，请尽快联系战线负责人</a:t>
            </a:r>
            <a:r>
              <a:rPr lang="zh-CN" sz="1200" dirty="0">
                <a:latin typeface="华文中宋" panose="02010600040101010101" charset="-122"/>
                <a:ea typeface="华文中宋" panose="02010600040101010101" charset="-122"/>
              </a:rPr>
              <a:t>）</a:t>
            </a:r>
            <a:endParaRPr lang="en-US" altLang="zh-CN" sz="1200" dirty="0">
              <a:latin typeface="华文中宋" panose="02010600040101010101" charset="-122"/>
              <a:ea typeface="华文中宋" panose="02010600040101010101" charset="-122"/>
            </a:endParaRPr>
          </a:p>
          <a:p>
            <a:r>
              <a:rPr lang="en-US" altLang="zh-CN" sz="1200" dirty="0">
                <a:latin typeface="华文中宋" panose="02010600040101010101" charset="-122"/>
                <a:ea typeface="华文中宋" panose="02010600040101010101" charset="-122"/>
              </a:rPr>
              <a:t>3. </a:t>
            </a:r>
            <a:r>
              <a:rPr lang="zh-CN" altLang="en-US" sz="1200" dirty="0">
                <a:latin typeface="华文中宋" panose="02010600040101010101" charset="-122"/>
                <a:ea typeface="华文中宋" panose="02010600040101010101" charset="-122"/>
              </a:rPr>
              <a:t>在组织账号中</a:t>
            </a:r>
            <a:r>
              <a:rPr lang="en-US" altLang="zh-CN" sz="1200" dirty="0">
                <a:latin typeface="华文中宋" panose="02010600040101010101" charset="-122"/>
                <a:ea typeface="华文中宋" panose="02010600040101010101" charset="-122"/>
              </a:rPr>
              <a:t>“</a:t>
            </a:r>
            <a:r>
              <a:rPr lang="zh-CN" altLang="en-US" sz="1200" dirty="0">
                <a:latin typeface="华文中宋" panose="02010600040101010101" charset="-122"/>
                <a:ea typeface="华文中宋" panose="02010600040101010101" charset="-122"/>
              </a:rPr>
              <a:t>我的资料</a:t>
            </a:r>
            <a:r>
              <a:rPr lang="en-US" altLang="zh-CN" sz="1200" dirty="0">
                <a:latin typeface="华文中宋" panose="02010600040101010101" charset="-122"/>
                <a:ea typeface="华文中宋" panose="02010600040101010101" charset="-122"/>
              </a:rPr>
              <a:t>-</a:t>
            </a:r>
            <a:r>
              <a:rPr lang="zh-CN" altLang="en-US" sz="1200" dirty="0">
                <a:latin typeface="华文中宋" panose="02010600040101010101" charset="-122"/>
                <a:ea typeface="华文中宋" panose="02010600040101010101" charset="-122"/>
              </a:rPr>
              <a:t>》毕业年份</a:t>
            </a:r>
            <a:r>
              <a:rPr lang="en-US" altLang="zh-CN" sz="1200" dirty="0">
                <a:latin typeface="华文中宋" panose="02010600040101010101" charset="-122"/>
                <a:ea typeface="华文中宋" panose="02010600040101010101" charset="-122"/>
              </a:rPr>
              <a:t>”</a:t>
            </a:r>
            <a:r>
              <a:rPr lang="zh-CN" altLang="en-US" sz="1200" dirty="0">
                <a:latin typeface="华文中宋" panose="02010600040101010101" charset="-122"/>
                <a:ea typeface="华文中宋" panose="02010600040101010101" charset="-122"/>
              </a:rPr>
              <a:t>中选择本支部的情况</a:t>
            </a:r>
            <a:endParaRPr lang="zh-CN" altLang="en-US" sz="1200" dirty="0">
              <a:latin typeface="华文中宋" panose="02010600040101010101" charset="-122"/>
              <a:ea typeface="华文中宋" panose="02010600040101010101" charset="-122"/>
            </a:endParaRPr>
          </a:p>
          <a:p>
            <a:r>
              <a:rPr lang="en-US" altLang="zh-CN" sz="1200" dirty="0">
                <a:latin typeface="华文中宋" panose="02010600040101010101" charset="-122"/>
                <a:ea typeface="华文中宋" panose="02010600040101010101" charset="-122"/>
              </a:rPr>
              <a:t>4. </a:t>
            </a:r>
            <a:r>
              <a:rPr lang="zh-CN" altLang="en-US" sz="1200" dirty="0">
                <a:latin typeface="华文中宋" panose="02010600040101010101" charset="-122"/>
                <a:ea typeface="华文中宋" panose="02010600040101010101" charset="-122"/>
              </a:rPr>
              <a:t>如果选择了</a:t>
            </a:r>
            <a:r>
              <a:rPr lang="en-US" altLang="zh-CN" sz="1200" dirty="0">
                <a:latin typeface="华文中宋" panose="02010600040101010101" charset="-122"/>
                <a:ea typeface="华文中宋" panose="02010600040101010101" charset="-122"/>
              </a:rPr>
              <a:t>“</a:t>
            </a:r>
            <a:r>
              <a:rPr lang="zh-CN" altLang="en-US" sz="1200" dirty="0">
                <a:latin typeface="华文中宋" panose="02010600040101010101" charset="-122"/>
                <a:ea typeface="华文中宋" panose="02010600040101010101" charset="-122"/>
              </a:rPr>
              <a:t>教职工团支部</a:t>
            </a:r>
            <a:r>
              <a:rPr lang="en-US" altLang="zh-CN" sz="1200" dirty="0">
                <a:latin typeface="华文中宋" panose="02010600040101010101" charset="-122"/>
                <a:ea typeface="华文中宋" panose="02010600040101010101" charset="-122"/>
              </a:rPr>
              <a:t>”</a:t>
            </a:r>
            <a:r>
              <a:rPr lang="zh-CN" altLang="en-US" sz="1200" dirty="0">
                <a:latin typeface="华文中宋" panose="02010600040101010101" charset="-122"/>
                <a:ea typeface="华文中宋" panose="02010600040101010101" charset="-122"/>
              </a:rPr>
              <a:t>，则此支部不计入</a:t>
            </a:r>
            <a:r>
              <a:rPr lang="en-US" altLang="zh-CN" sz="1200" dirty="0">
                <a:latin typeface="华文中宋" panose="02010600040101010101" charset="-122"/>
                <a:ea typeface="华文中宋" panose="02010600040101010101" charset="-122"/>
              </a:rPr>
              <a:t>“</a:t>
            </a:r>
            <a:r>
              <a:rPr lang="zh-CN" altLang="en-US" sz="1200" dirty="0">
                <a:latin typeface="华文中宋" panose="02010600040101010101" charset="-122"/>
                <a:ea typeface="华文中宋" panose="02010600040101010101" charset="-122"/>
              </a:rPr>
              <a:t>学社衔接</a:t>
            </a:r>
            <a:r>
              <a:rPr lang="en-US" altLang="zh-CN" sz="1200" dirty="0">
                <a:latin typeface="华文中宋" panose="02010600040101010101" charset="-122"/>
                <a:ea typeface="华文中宋" panose="02010600040101010101" charset="-122"/>
              </a:rPr>
              <a:t>”</a:t>
            </a:r>
            <a:r>
              <a:rPr lang="zh-CN" altLang="en-US" sz="1200" dirty="0">
                <a:latin typeface="华文中宋" panose="02010600040101010101" charset="-122"/>
                <a:ea typeface="华文中宋" panose="02010600040101010101" charset="-122"/>
              </a:rPr>
              <a:t>工作考核范围，团市委会对此类标注进行核查</a:t>
            </a:r>
            <a:endParaRPr lang="zh-CN" altLang="en-US" sz="1200" dirty="0">
              <a:latin typeface="华文中宋" panose="02010600040101010101" charset="-122"/>
              <a:ea typeface="华文中宋" panose="02010600040101010101" charset="-122"/>
            </a:endParaRPr>
          </a:p>
          <a:p>
            <a:r>
              <a:rPr lang="en-US" altLang="zh-CN" sz="1200" dirty="0">
                <a:latin typeface="华文中宋" panose="02010600040101010101" charset="-122"/>
                <a:ea typeface="华文中宋" panose="02010600040101010101" charset="-122"/>
              </a:rPr>
              <a:t>5. </a:t>
            </a:r>
            <a:r>
              <a:rPr lang="zh-CN" altLang="en-US" sz="1200" dirty="0">
                <a:latin typeface="华文中宋" panose="02010600040101010101" charset="-122"/>
                <a:ea typeface="华文中宋" panose="02010600040101010101" charset="-122"/>
              </a:rPr>
              <a:t>如果选择了</a:t>
            </a:r>
            <a:r>
              <a:rPr lang="en-US" altLang="zh-CN" sz="1200" dirty="0">
                <a:latin typeface="华文中宋" panose="02010600040101010101" charset="-122"/>
                <a:ea typeface="华文中宋" panose="02010600040101010101" charset="-122"/>
              </a:rPr>
              <a:t>“</a:t>
            </a:r>
            <a:r>
              <a:rPr lang="zh-CN" altLang="en-US" sz="1200" dirty="0">
                <a:latin typeface="华文中宋" panose="02010600040101010101" charset="-122"/>
                <a:ea typeface="华文中宋" panose="02010600040101010101" charset="-122"/>
              </a:rPr>
              <a:t>毕业年份不统一</a:t>
            </a:r>
            <a:r>
              <a:rPr lang="en-US" altLang="zh-CN" sz="1200" dirty="0">
                <a:latin typeface="华文中宋" panose="02010600040101010101" charset="-122"/>
                <a:ea typeface="华文中宋" panose="02010600040101010101" charset="-122"/>
              </a:rPr>
              <a:t>”</a:t>
            </a:r>
            <a:r>
              <a:rPr lang="zh-CN" altLang="en-US" sz="1200" dirty="0">
                <a:latin typeface="华文中宋" panose="02010600040101010101" charset="-122"/>
                <a:ea typeface="华文中宋" panose="02010600040101010101" charset="-122"/>
              </a:rPr>
              <a:t>，管理员需要继续前往</a:t>
            </a:r>
            <a:r>
              <a:rPr lang="en-US" altLang="zh-CN" sz="1200" dirty="0">
                <a:latin typeface="华文中宋" panose="02010600040101010101" charset="-122"/>
                <a:ea typeface="华文中宋" panose="02010600040101010101" charset="-122"/>
              </a:rPr>
              <a:t>“</a:t>
            </a:r>
            <a:r>
              <a:rPr lang="zh-CN" altLang="en-US" sz="1200" dirty="0">
                <a:latin typeface="华文中宋" panose="02010600040101010101" charset="-122"/>
                <a:ea typeface="华文中宋" panose="02010600040101010101" charset="-122"/>
              </a:rPr>
              <a:t>我的团员</a:t>
            </a:r>
            <a:r>
              <a:rPr lang="en-US" altLang="zh-CN" sz="1200" dirty="0">
                <a:latin typeface="华文中宋" panose="02010600040101010101" charset="-122"/>
                <a:ea typeface="华文中宋" panose="02010600040101010101" charset="-122"/>
              </a:rPr>
              <a:t>”</a:t>
            </a:r>
            <a:r>
              <a:rPr lang="zh-CN" altLang="en-US" sz="1200" dirty="0">
                <a:latin typeface="华文中宋" panose="02010600040101010101" charset="-122"/>
                <a:ea typeface="华文中宋" panose="02010600040101010101" charset="-122"/>
              </a:rPr>
              <a:t>列表，单独标记出</a:t>
            </a:r>
            <a:r>
              <a:rPr lang="en-US" altLang="zh-CN" sz="1200" dirty="0">
                <a:latin typeface="华文中宋" panose="02010600040101010101" charset="-122"/>
                <a:ea typeface="华文中宋" panose="02010600040101010101" charset="-122"/>
              </a:rPr>
              <a:t>2022</a:t>
            </a:r>
            <a:r>
              <a:rPr lang="zh-CN" altLang="en-US" sz="1200" dirty="0">
                <a:latin typeface="华文中宋" panose="02010600040101010101" charset="-122"/>
                <a:ea typeface="华文中宋" panose="02010600040101010101" charset="-122"/>
              </a:rPr>
              <a:t>年毕业的团员</a:t>
            </a:r>
            <a:endParaRPr lang="zh-CN" altLang="en-US" sz="1200" dirty="0">
              <a:latin typeface="华文中宋" panose="02010600040101010101" charset="-122"/>
              <a:ea typeface="华文中宋" panose="02010600040101010101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38506" y="800809"/>
            <a:ext cx="3509586" cy="2395318"/>
          </a:xfrm>
          <a:prstGeom prst="rect">
            <a:avLst/>
          </a:prstGeom>
          <a:ln>
            <a:solidFill>
              <a:srgbClr val="00B050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8023" y="791210"/>
            <a:ext cx="3617471" cy="2429361"/>
          </a:xfrm>
          <a:prstGeom prst="rect">
            <a:avLst/>
          </a:prstGeom>
          <a:ln>
            <a:solidFill>
              <a:srgbClr val="00B050"/>
            </a:solidFill>
          </a:ln>
        </p:spPr>
      </p:pic>
      <p:sp>
        <p:nvSpPr>
          <p:cNvPr id="6" name="文本框 5"/>
          <p:cNvSpPr txBox="1"/>
          <p:nvPr/>
        </p:nvSpPr>
        <p:spPr>
          <a:xfrm>
            <a:off x="5007610" y="3229610"/>
            <a:ext cx="317881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>
                <a:latin typeface="冬青黑体简体中文" panose="020B0300000000000000" charset="-122"/>
                <a:ea typeface="冬青黑体简体中文" panose="020B0300000000000000" charset="-122"/>
              </a:rPr>
              <a:t>（</a:t>
            </a:r>
            <a:r>
              <a:rPr lang="en-US" altLang="zh-CN" sz="1200">
                <a:latin typeface="冬青黑体简体中文" panose="020B0300000000000000" charset="-122"/>
                <a:ea typeface="冬青黑体简体中文" panose="020B0300000000000000" charset="-122"/>
              </a:rPr>
              <a:t>2</a:t>
            </a:r>
            <a:r>
              <a:rPr lang="zh-CN" altLang="en-US" sz="1200">
                <a:latin typeface="冬青黑体简体中文" panose="020B0300000000000000" charset="-122"/>
                <a:ea typeface="冬青黑体简体中文" panose="020B0300000000000000" charset="-122"/>
              </a:rPr>
              <a:t>）“毕业年份不统一”团支部的额外操作</a:t>
            </a:r>
            <a:endParaRPr lang="zh-CN" altLang="en-US" sz="1200">
              <a:latin typeface="冬青黑体简体中文" panose="020B0300000000000000" charset="-122"/>
              <a:ea typeface="冬青黑体简体中文" panose="020B0300000000000000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502410" y="3220720"/>
            <a:ext cx="150241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>
                <a:latin typeface="冬青黑体简体中文" panose="020B0300000000000000" charset="-122"/>
                <a:ea typeface="冬青黑体简体中文" panose="020B0300000000000000" charset="-122"/>
              </a:rPr>
              <a:t>（</a:t>
            </a:r>
            <a:r>
              <a:rPr lang="en-US" altLang="zh-CN" sz="1200">
                <a:latin typeface="冬青黑体简体中文" panose="020B0300000000000000" charset="-122"/>
                <a:ea typeface="冬青黑体简体中文" panose="020B0300000000000000" charset="-122"/>
              </a:rPr>
              <a:t>1</a:t>
            </a:r>
            <a:r>
              <a:rPr lang="zh-CN" altLang="en-US" sz="1200">
                <a:latin typeface="冬青黑体简体中文" panose="020B0300000000000000" charset="-122"/>
                <a:ea typeface="冬青黑体简体中文" panose="020B0300000000000000" charset="-122"/>
              </a:rPr>
              <a:t>）选择毕业年份</a:t>
            </a:r>
            <a:endParaRPr lang="zh-CN" altLang="en-US" sz="1200">
              <a:latin typeface="冬青黑体简体中文" panose="020B0300000000000000" charset="-122"/>
              <a:ea typeface="冬青黑体简体中文" panose="020B0300000000000000" charset="-122"/>
            </a:endParaRPr>
          </a:p>
        </p:txBody>
      </p:sp>
    </p:spTree>
  </p:cSld>
  <p:clrMapOvr>
    <a:masterClrMapping/>
  </p:clrMapOvr>
  <p:transition spd="med"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0"/>
          <p:cNvSpPr txBox="1"/>
          <p:nvPr/>
        </p:nvSpPr>
        <p:spPr>
          <a:xfrm>
            <a:off x="440368" y="134526"/>
            <a:ext cx="2014855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000" dirty="0">
                <a:solidFill>
                  <a:srgbClr val="1C5D9B"/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rPr>
              <a:t>2</a:t>
            </a:r>
            <a:r>
              <a:rPr lang="en-US" altLang="en-US" sz="2000" dirty="0">
                <a:solidFill>
                  <a:srgbClr val="1C5D9B"/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rPr>
              <a:t>. </a:t>
            </a:r>
            <a:r>
              <a:rPr lang="zh-CN" sz="2000" dirty="0">
                <a:solidFill>
                  <a:srgbClr val="1C5D9B"/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rPr>
              <a:t>团员情况核查</a:t>
            </a:r>
            <a:endParaRPr lang="zh-CN" sz="2000" dirty="0">
              <a:solidFill>
                <a:srgbClr val="1C5D9B"/>
              </a:solidFill>
              <a:latin typeface="微软雅黑" pitchFamily="34" charset="-122"/>
              <a:ea typeface="微软雅黑" pitchFamily="34" charset="-122"/>
              <a:cs typeface="微软雅黑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25475" y="3682365"/>
            <a:ext cx="78517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华文中宋" panose="02010600040101010101" charset="-122"/>
                <a:ea typeface="华文中宋" panose="02010600040101010101" charset="-122"/>
              </a:rPr>
              <a:t>1. </a:t>
            </a:r>
            <a:r>
              <a:rPr lang="zh-CN" altLang="en-US" sz="1200" dirty="0">
                <a:latin typeface="华文中宋" panose="02010600040101010101" charset="-122"/>
                <a:ea typeface="华文中宋" panose="02010600040101010101" charset="-122"/>
              </a:rPr>
              <a:t>在组织账号中</a:t>
            </a:r>
            <a:r>
              <a:rPr lang="en-US" altLang="zh-CN" sz="1200" dirty="0">
                <a:latin typeface="华文中宋" panose="02010600040101010101" charset="-122"/>
                <a:ea typeface="华文中宋" panose="02010600040101010101" charset="-122"/>
              </a:rPr>
              <a:t>“</a:t>
            </a:r>
            <a:r>
              <a:rPr lang="zh-CN" altLang="en-US" sz="1200" dirty="0">
                <a:latin typeface="华文中宋" panose="02010600040101010101" charset="-122"/>
                <a:ea typeface="华文中宋" panose="02010600040101010101" charset="-122"/>
              </a:rPr>
              <a:t>团员管理</a:t>
            </a:r>
            <a:r>
              <a:rPr lang="en-US" altLang="zh-CN" sz="1200" dirty="0">
                <a:latin typeface="华文中宋" panose="02010600040101010101" charset="-122"/>
                <a:ea typeface="华文中宋" panose="02010600040101010101" charset="-122"/>
              </a:rPr>
              <a:t>-</a:t>
            </a:r>
            <a:r>
              <a:rPr lang="zh-CN" altLang="en-US" sz="1200" dirty="0">
                <a:latin typeface="华文中宋" panose="02010600040101010101" charset="-122"/>
                <a:ea typeface="华文中宋" panose="02010600040101010101" charset="-122"/>
              </a:rPr>
              <a:t>》我的团员</a:t>
            </a:r>
            <a:r>
              <a:rPr lang="en-US" altLang="zh-CN" sz="1200" dirty="0">
                <a:latin typeface="华文中宋" panose="02010600040101010101" charset="-122"/>
                <a:ea typeface="华文中宋" panose="02010600040101010101" charset="-122"/>
              </a:rPr>
              <a:t>”</a:t>
            </a:r>
            <a:r>
              <a:rPr lang="zh-CN" altLang="en-US" sz="1200" dirty="0">
                <a:latin typeface="华文中宋" panose="02010600040101010101" charset="-122"/>
                <a:ea typeface="华文中宋" panose="02010600040101010101" charset="-122"/>
              </a:rPr>
              <a:t>中查看支部成员列表，点击“修改”可查看、更新政治面貌等个人信息</a:t>
            </a:r>
            <a:endParaRPr lang="zh-CN" altLang="en-US" sz="1200" dirty="0">
              <a:latin typeface="华文中宋" panose="02010600040101010101" charset="-122"/>
              <a:ea typeface="华文中宋" panose="02010600040101010101" charset="-122"/>
            </a:endParaRPr>
          </a:p>
          <a:p>
            <a:r>
              <a:rPr lang="en-US" altLang="zh-CN" sz="1200" dirty="0">
                <a:latin typeface="华文中宋" panose="02010600040101010101" charset="-122"/>
                <a:ea typeface="华文中宋" panose="02010600040101010101" charset="-122"/>
              </a:rPr>
              <a:t>2. </a:t>
            </a:r>
            <a:r>
              <a:rPr lang="zh-CN" altLang="en-US" sz="1200" dirty="0">
                <a:latin typeface="华文中宋" panose="02010600040101010101" charset="-122"/>
                <a:ea typeface="华文中宋" panose="02010600040101010101" charset="-122"/>
                <a:sym typeface="+mn-ea"/>
              </a:rPr>
              <a:t>在组织账号中</a:t>
            </a:r>
            <a:r>
              <a:rPr lang="en-US" altLang="zh-CN" sz="1200" dirty="0">
                <a:latin typeface="华文中宋" panose="02010600040101010101" charset="-122"/>
                <a:ea typeface="华文中宋" panose="02010600040101010101" charset="-122"/>
                <a:sym typeface="+mn-ea"/>
              </a:rPr>
              <a:t>“</a:t>
            </a:r>
            <a:r>
              <a:rPr lang="zh-CN" altLang="en-US" sz="1200" dirty="0">
                <a:latin typeface="华文中宋" panose="02010600040101010101" charset="-122"/>
                <a:ea typeface="华文中宋" panose="02010600040101010101" charset="-122"/>
                <a:sym typeface="+mn-ea"/>
              </a:rPr>
              <a:t>团干部管理</a:t>
            </a:r>
            <a:r>
              <a:rPr lang="en-US" altLang="zh-CN" sz="1200" dirty="0">
                <a:latin typeface="华文中宋" panose="02010600040101010101" charset="-122"/>
                <a:ea typeface="华文中宋" panose="02010600040101010101" charset="-122"/>
                <a:sym typeface="+mn-ea"/>
              </a:rPr>
              <a:t>-</a:t>
            </a:r>
            <a:r>
              <a:rPr lang="zh-CN" altLang="en-US" sz="1200" dirty="0">
                <a:latin typeface="华文中宋" panose="02010600040101010101" charset="-122"/>
                <a:ea typeface="华文中宋" panose="02010600040101010101" charset="-122"/>
                <a:sym typeface="+mn-ea"/>
              </a:rPr>
              <a:t>》我的团干部</a:t>
            </a:r>
            <a:r>
              <a:rPr lang="en-US" altLang="zh-CN" sz="1200" dirty="0">
                <a:latin typeface="华文中宋" panose="02010600040101010101" charset="-122"/>
                <a:ea typeface="华文中宋" panose="02010600040101010101" charset="-122"/>
                <a:sym typeface="+mn-ea"/>
              </a:rPr>
              <a:t>”</a:t>
            </a:r>
            <a:r>
              <a:rPr lang="zh-CN" altLang="en-US" sz="1200" dirty="0">
                <a:latin typeface="华文中宋" panose="02010600040101010101" charset="-122"/>
                <a:ea typeface="华文中宋" panose="02010600040101010101" charset="-122"/>
                <a:sym typeface="+mn-ea"/>
              </a:rPr>
              <a:t>中可以查看团干部情况，点击“解除”后可以进行团组织关系转接操作</a:t>
            </a:r>
            <a:endParaRPr lang="zh-CN" altLang="en-US" sz="1200" dirty="0">
              <a:latin typeface="华文中宋" panose="02010600040101010101" charset="-122"/>
              <a:ea typeface="华文中宋" panose="0201060004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007610" y="3229610"/>
            <a:ext cx="211201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>
                <a:latin typeface="冬青黑体简体中文" panose="020B0300000000000000" charset="-122"/>
                <a:ea typeface="冬青黑体简体中文" panose="020B0300000000000000" charset="-122"/>
              </a:rPr>
              <a:t>（</a:t>
            </a:r>
            <a:r>
              <a:rPr lang="en-US" altLang="zh-CN" sz="1200">
                <a:latin typeface="冬青黑体简体中文" panose="020B0300000000000000" charset="-122"/>
                <a:ea typeface="冬青黑体简体中文" panose="020B0300000000000000" charset="-122"/>
              </a:rPr>
              <a:t>2</a:t>
            </a:r>
            <a:r>
              <a:rPr lang="zh-CN" altLang="en-US" sz="1200">
                <a:latin typeface="冬青黑体简体中文" panose="020B0300000000000000" charset="-122"/>
                <a:ea typeface="冬青黑体简体中文" panose="020B0300000000000000" charset="-122"/>
              </a:rPr>
              <a:t>）解除毕业生团干部身份</a:t>
            </a:r>
            <a:endParaRPr lang="zh-CN" altLang="en-US" sz="1200">
              <a:latin typeface="冬青黑体简体中文" panose="020B0300000000000000" charset="-122"/>
              <a:ea typeface="冬青黑体简体中文" panose="020B0300000000000000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502410" y="3220720"/>
            <a:ext cx="150241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>
                <a:latin typeface="冬青黑体简体中文" panose="020B0300000000000000" charset="-122"/>
                <a:ea typeface="冬青黑体简体中文" panose="020B0300000000000000" charset="-122"/>
              </a:rPr>
              <a:t>（</a:t>
            </a:r>
            <a:r>
              <a:rPr lang="en-US" altLang="zh-CN" sz="1200">
                <a:latin typeface="冬青黑体简体中文" panose="020B0300000000000000" charset="-122"/>
                <a:ea typeface="冬青黑体简体中文" panose="020B0300000000000000" charset="-122"/>
              </a:rPr>
              <a:t>1</a:t>
            </a:r>
            <a:r>
              <a:rPr lang="zh-CN" altLang="en-US" sz="1200">
                <a:latin typeface="冬青黑体简体中文" panose="020B0300000000000000" charset="-122"/>
                <a:ea typeface="冬青黑体简体中文" panose="020B0300000000000000" charset="-122"/>
              </a:rPr>
              <a:t>）查看团员情况</a:t>
            </a:r>
            <a:endParaRPr lang="zh-CN" altLang="en-US" sz="1200">
              <a:latin typeface="冬青黑体简体中文" panose="020B0300000000000000" charset="-122"/>
              <a:ea typeface="冬青黑体简体中文" panose="020B0300000000000000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rcRect b="16379"/>
          <a:stretch>
            <a:fillRect/>
          </a:stretch>
        </p:blipFill>
        <p:spPr>
          <a:xfrm>
            <a:off x="127000" y="1068705"/>
            <a:ext cx="4253230" cy="1906270"/>
          </a:xfrm>
          <a:prstGeom prst="rect">
            <a:avLst/>
          </a:prstGeom>
          <a:ln>
            <a:solidFill>
              <a:srgbClr val="00B050"/>
            </a:solidFill>
          </a:ln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7705" y="1068070"/>
            <a:ext cx="4462780" cy="1906270"/>
          </a:xfrm>
          <a:prstGeom prst="rect">
            <a:avLst/>
          </a:prstGeom>
          <a:ln>
            <a:solidFill>
              <a:srgbClr val="00B050"/>
            </a:solidFill>
          </a:ln>
        </p:spPr>
      </p:pic>
    </p:spTree>
  </p:cSld>
  <p:clrMapOvr>
    <a:masterClrMapping/>
  </p:clrMapOvr>
  <p:transition spd="med">
    <p:random/>
  </p:transition>
</p:sld>
</file>

<file path=ppt/theme/theme1.xml><?xml version="1.0" encoding="utf-8"?>
<a:theme xmlns:a="http://schemas.openxmlformats.org/drawingml/2006/main" name="Office 主题">
  <a:themeElements>
    <a:clrScheme name="自定义 2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272AB"/>
      </a:accent1>
      <a:accent2>
        <a:srgbClr val="595959"/>
      </a:accent2>
      <a:accent3>
        <a:srgbClr val="A5A5A5"/>
      </a:accent3>
      <a:accent4>
        <a:srgbClr val="A5A5A5"/>
      </a:accent4>
      <a:accent5>
        <a:srgbClr val="A5A5A5"/>
      </a:accent5>
      <a:accent6>
        <a:srgbClr val="A5A5A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372</Words>
  <Application>WPS 文字</Application>
  <PresentationFormat>全屏显示(16:9)</PresentationFormat>
  <Paragraphs>21</Paragraphs>
  <Slides>2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23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26" baseType="lpstr">
      <vt:lpstr>Arial</vt:lpstr>
      <vt:lpstr>方正书宋_GBK</vt:lpstr>
      <vt:lpstr>Wingdings</vt:lpstr>
      <vt:lpstr>微软雅黑</vt:lpstr>
      <vt:lpstr>方正大标宋简体</vt:lpstr>
      <vt:lpstr>苹方-简</vt:lpstr>
      <vt:lpstr>Calibri</vt:lpstr>
      <vt:lpstr>汉仪旗黑</vt:lpstr>
      <vt:lpstr>宋体</vt:lpstr>
      <vt:lpstr>汉仪书宋二KW</vt:lpstr>
      <vt:lpstr>Times New Roman</vt:lpstr>
      <vt:lpstr>Hiragino Sans GB W6</vt:lpstr>
      <vt:lpstr>Arial</vt:lpstr>
      <vt:lpstr>Heiti SC Light</vt:lpstr>
      <vt:lpstr>HanziPen SC Regular</vt:lpstr>
      <vt:lpstr>楷体</vt:lpstr>
      <vt:lpstr>冬青黑体简体中文</vt:lpstr>
      <vt:lpstr>华文中宋</vt:lpstr>
      <vt:lpstr>Helvetica Neue</vt:lpstr>
      <vt:lpstr>宋体</vt:lpstr>
      <vt:lpstr>Arial Unicode MS</vt:lpstr>
      <vt:lpstr>汉仪楷体KW</vt:lpstr>
      <vt:lpstr>华文宋体</vt:lpstr>
      <vt:lpstr>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李培俊</dc:creator>
  <cp:lastModifiedBy>xinyuli</cp:lastModifiedBy>
  <cp:revision>195</cp:revision>
  <dcterms:created xsi:type="dcterms:W3CDTF">2022-05-26T16:16:14Z</dcterms:created>
  <dcterms:modified xsi:type="dcterms:W3CDTF">2022-05-26T16:16:14Z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2052-3.8.1.6116</vt:lpwstr>
  </property>
</Properties>
</file>